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60" r:id="rId7"/>
    <p:sldId id="264" r:id="rId8"/>
    <p:sldId id="266" r:id="rId9"/>
    <p:sldId id="263" r:id="rId10"/>
  </p:sldIdLst>
  <p:sldSz cx="18288000" cy="10287000"/>
  <p:notesSz cx="6858000" cy="9144000"/>
  <p:embeddedFontLst>
    <p:embeddedFont>
      <p:font typeface="Now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Arimo" panose="020B0604020202020204" charset="0"/>
      <p:regular r:id="rId16"/>
    </p:embeddedFont>
    <p:embeddedFont>
      <p:font typeface="Agrandir Narrow" panose="020B0604020202020204" charset="0"/>
      <p:regular r:id="rId17"/>
    </p:embeddedFont>
    <p:embeddedFont>
      <p:font typeface="Open Sauce Bold" panose="020B0604020202020204" charset="0"/>
      <p:regular r:id="rId18"/>
      <p:bold r:id="rId19"/>
    </p:embeddedFont>
    <p:embeddedFont>
      <p:font typeface="Open Sauce" panose="020B0604020202020204" charset="0"/>
      <p:regular r:id="rId20"/>
    </p:embeddedFont>
    <p:embeddedFont>
      <p:font typeface="Agrandir Narrow Bold" panose="020B0604020202020204" charset="0"/>
      <p:regular r:id="rId21"/>
      <p:bold r:id="rId22"/>
    </p:embeddedFont>
    <p:embeddedFont>
      <p:font typeface="DM Sans Italics" panose="020B0604020202020204" charset="0"/>
      <p:regular r:id="rId23"/>
    </p:embeddedFont>
    <p:embeddedFont>
      <p:font typeface="Open Sauce Light" panose="020B0604020202020204" charset="0"/>
      <p:regular r:id="rId24"/>
    </p:embeddedFont>
    <p:embeddedFont>
      <p:font typeface="Montserrat Classic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6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blog/chatbot-examples-a-beginners-guide/" TargetMode="External"/><Relationship Id="rId4" Type="http://schemas.openxmlformats.org/officeDocument/2006/relationships/hyperlink" Target="https://www.ibm.com/topics/neural-networ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74634" y="4521734"/>
            <a:ext cx="8547187" cy="19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31"/>
              </a:lnSpc>
            </a:pPr>
            <a:endParaRPr lang="en-US" sz="6000" dirty="0">
              <a:solidFill>
                <a:srgbClr val="B100E8"/>
              </a:solidFill>
              <a:latin typeface="Now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9600" y="3441538"/>
            <a:ext cx="9612221" cy="1314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45"/>
              </a:lnSpc>
            </a:pPr>
            <a:r>
              <a:rPr lang="en-US" sz="7658" dirty="0">
                <a:solidFill>
                  <a:schemeClr val="bg1"/>
                </a:solidFill>
                <a:latin typeface="Now Bold"/>
              </a:rPr>
              <a:t>CHATBOT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50741" y="6132874"/>
            <a:ext cx="7827699" cy="49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4000" dirty="0">
                <a:solidFill>
                  <a:srgbClr val="FFFAEB"/>
                </a:solidFill>
                <a:latin typeface="DM Sans Italics"/>
              </a:rPr>
              <a:t>METHUN S.M</a:t>
            </a: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345073DC-AE6A-8D18-4912-789B197FAFE7}"/>
              </a:ext>
            </a:extLst>
          </p:cNvPr>
          <p:cNvSpPr txBox="1"/>
          <p:nvPr/>
        </p:nvSpPr>
        <p:spPr>
          <a:xfrm>
            <a:off x="4650467" y="4225186"/>
            <a:ext cx="2277319" cy="34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1946" dirty="0">
                <a:solidFill>
                  <a:schemeClr val="bg1"/>
                </a:solidFill>
                <a:latin typeface="Now Bold"/>
              </a:rPr>
              <a:t>FOR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077428D9-9DDA-D5B0-09DB-9387747E8423}"/>
              </a:ext>
            </a:extLst>
          </p:cNvPr>
          <p:cNvSpPr txBox="1"/>
          <p:nvPr/>
        </p:nvSpPr>
        <p:spPr>
          <a:xfrm>
            <a:off x="609600" y="4438897"/>
            <a:ext cx="14020800" cy="1314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45"/>
              </a:lnSpc>
            </a:pPr>
            <a:r>
              <a:rPr lang="en-US" sz="7658" dirty="0">
                <a:solidFill>
                  <a:schemeClr val="bg1"/>
                </a:solidFill>
                <a:latin typeface="Now Bold"/>
              </a:rPr>
              <a:t>HEALTHCARE</a:t>
            </a:r>
            <a:r>
              <a:rPr lang="en-US" sz="7658" dirty="0">
                <a:solidFill>
                  <a:srgbClr val="048AFF"/>
                </a:solidFill>
                <a:latin typeface="Now Bold"/>
              </a:rPr>
              <a:t> </a:t>
            </a:r>
            <a:r>
              <a:rPr lang="en-US" sz="7658" dirty="0">
                <a:solidFill>
                  <a:schemeClr val="bg1"/>
                </a:solidFill>
                <a:latin typeface="Now Bold"/>
              </a:rPr>
              <a:t>APPOINTMENT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612B6597-6F8C-9E8E-4CCB-672009ED55B1}"/>
              </a:ext>
            </a:extLst>
          </p:cNvPr>
          <p:cNvSpPr txBox="1"/>
          <p:nvPr/>
        </p:nvSpPr>
        <p:spPr>
          <a:xfrm>
            <a:off x="8750740" y="6628387"/>
            <a:ext cx="782769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3200" dirty="0">
                <a:solidFill>
                  <a:srgbClr val="FFFAEB"/>
                </a:solidFill>
                <a:latin typeface="DM Sans Italics"/>
              </a:rPr>
              <a:t>422521104022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BC6299DD-E127-FBF1-B787-E6FFD395C0FB}"/>
              </a:ext>
            </a:extLst>
          </p:cNvPr>
          <p:cNvSpPr txBox="1"/>
          <p:nvPr/>
        </p:nvSpPr>
        <p:spPr>
          <a:xfrm>
            <a:off x="8750740" y="7170526"/>
            <a:ext cx="7827699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3200" dirty="0">
                <a:solidFill>
                  <a:srgbClr val="FFFAEB"/>
                </a:solidFill>
                <a:latin typeface="DM Sans Italics"/>
              </a:rPr>
              <a:t>University College Of Engineering </a:t>
            </a:r>
            <a:r>
              <a:rPr lang="en-US" sz="3200" dirty="0" err="1" smtClean="0">
                <a:solidFill>
                  <a:srgbClr val="FFFAEB"/>
                </a:solidFill>
                <a:latin typeface="DM Sans Italics"/>
              </a:rPr>
              <a:t>Villupuram</a:t>
            </a:r>
            <a:r>
              <a:rPr lang="en-US" sz="3200" dirty="0" smtClean="0">
                <a:solidFill>
                  <a:srgbClr val="FFFAEB"/>
                </a:solidFill>
                <a:latin typeface="DM Sans Italics"/>
              </a:rPr>
              <a:t>.</a:t>
            </a:r>
            <a:endParaRPr lang="en-US" sz="3200" dirty="0">
              <a:solidFill>
                <a:srgbClr val="FFFAEB"/>
              </a:solidFill>
              <a:latin typeface="DM Sans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971740" y="1648649"/>
            <a:ext cx="6344521" cy="7111957"/>
            <a:chOff x="0" y="0"/>
            <a:chExt cx="1670985" cy="1873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670985" cy="1882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46727" y="3053774"/>
            <a:ext cx="4312629" cy="492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Problem Statement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Proposed Solution 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System Development Approach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Algorithm &amp; Development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Result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Conclusion</a:t>
            </a: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rgbClr val="FFFAEB"/>
                </a:solidFill>
                <a:latin typeface="DM Sans Italics"/>
              </a:rPr>
              <a:t>References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28644" y="1804155"/>
            <a:ext cx="4830711" cy="76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 dirty="0">
                <a:solidFill>
                  <a:srgbClr val="048AFF"/>
                </a:solidFill>
                <a:latin typeface="Now Bold"/>
              </a:rPr>
              <a:t>Overview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66561" y="1603314"/>
            <a:ext cx="7552896" cy="891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 dirty="0">
                <a:solidFill>
                  <a:srgbClr val="048AFF"/>
                </a:solidFill>
                <a:latin typeface="Now Bold"/>
              </a:rPr>
              <a:t>PROBLEM STATEMENT</a:t>
            </a:r>
          </a:p>
        </p:txBody>
      </p:sp>
      <p:sp>
        <p:nvSpPr>
          <p:cNvPr id="9" name="Freeform 9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C7E5F93-DE93-A552-4880-E1743AAFE209}"/>
              </a:ext>
            </a:extLst>
          </p:cNvPr>
          <p:cNvSpPr txBox="1"/>
          <p:nvPr/>
        </p:nvSpPr>
        <p:spPr>
          <a:xfrm>
            <a:off x="3434797" y="2644305"/>
            <a:ext cx="7915876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chemeClr val="bg1"/>
                </a:solidFill>
                <a:latin typeface="Montserrat Classic"/>
              </a:rPr>
              <a:t>Inefficient appointment scheduling and assistance processes in healthcare, leading to delays and frustration for both patients and healthcare </a:t>
            </a:r>
            <a:r>
              <a:rPr lang="en-US" sz="2499" dirty="0" smtClean="0">
                <a:solidFill>
                  <a:schemeClr val="bg1"/>
                </a:solidFill>
                <a:latin typeface="Montserrat Classic"/>
              </a:rPr>
              <a:t>providers.</a:t>
            </a:r>
            <a:r>
              <a:rPr lang="en-US" sz="2499" dirty="0" smtClean="0">
                <a:solidFill>
                  <a:srgbClr val="2E2E2E"/>
                </a:solidFill>
                <a:latin typeface="Montserrat Classic"/>
              </a:rPr>
              <a:t>.</a:t>
            </a:r>
            <a:endParaRPr lang="en-US" sz="2499" dirty="0">
              <a:solidFill>
                <a:srgbClr val="2E2E2E"/>
              </a:solidFill>
              <a:latin typeface="Montserrat Classic"/>
            </a:endParaRPr>
          </a:p>
          <a:p>
            <a:pPr>
              <a:lnSpc>
                <a:spcPts val="3999"/>
              </a:lnSpc>
            </a:pPr>
            <a:endParaRPr lang="en-US" sz="2499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222F26E-FC39-E628-CAC2-288C0F7FD6D4}"/>
              </a:ext>
            </a:extLst>
          </p:cNvPr>
          <p:cNvSpPr txBox="1"/>
          <p:nvPr/>
        </p:nvSpPr>
        <p:spPr>
          <a:xfrm>
            <a:off x="2036710" y="4640942"/>
            <a:ext cx="9558027" cy="891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4500" dirty="0">
                <a:solidFill>
                  <a:srgbClr val="048AFF"/>
                </a:solidFill>
                <a:latin typeface="Now Bold"/>
              </a:rPr>
              <a:t>WHO ARE THE END USERS ?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99ED2B59-2A23-7869-AB11-77288D26465E}"/>
              </a:ext>
            </a:extLst>
          </p:cNvPr>
          <p:cNvSpPr txBox="1"/>
          <p:nvPr/>
        </p:nvSpPr>
        <p:spPr>
          <a:xfrm>
            <a:off x="3434797" y="5990383"/>
            <a:ext cx="11388790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dirty="0">
                <a:solidFill>
                  <a:schemeClr val="bg1"/>
                </a:solidFill>
                <a:latin typeface="Montserrat Classic"/>
              </a:rPr>
              <a:t>The end users of the healthcare appointment scheduling system project include patients, healthcare providers, administrative staff, hospital or clinic management, IT support staff, system administrators, and patients' families or </a:t>
            </a:r>
            <a:r>
              <a:rPr lang="en-US" sz="2499" dirty="0" smtClean="0">
                <a:solidFill>
                  <a:schemeClr val="bg1"/>
                </a:solidFill>
                <a:latin typeface="Montserrat Classic"/>
              </a:rPr>
              <a:t>caregivers.</a:t>
            </a:r>
            <a:endParaRPr lang="en-US" sz="2499" dirty="0">
              <a:solidFill>
                <a:schemeClr val="bg1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00267" y="1857882"/>
            <a:ext cx="8543933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PROPOSED SOLUTION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8344763" y="4270557"/>
            <a:ext cx="17894953" cy="1789495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82462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33710" y="8634778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A7A49F46-FBDD-BD4C-3899-9215DAACB1AD}"/>
              </a:ext>
            </a:extLst>
          </p:cNvPr>
          <p:cNvSpPr txBox="1"/>
          <p:nvPr/>
        </p:nvSpPr>
        <p:spPr>
          <a:xfrm>
            <a:off x="2743200" y="3390900"/>
            <a:ext cx="13252032" cy="229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 dirty="0">
                <a:solidFill>
                  <a:schemeClr val="bg1"/>
                </a:solidFill>
                <a:latin typeface="Montserrat Classic"/>
              </a:rPr>
              <a:t>Development of a healthcare chatbot to automate appointment scheduling, management, and assistance tasks, aiming to improve efficiency and enhance the patient experience.</a:t>
            </a:r>
          </a:p>
          <a:p>
            <a:pPr>
              <a:lnSpc>
                <a:spcPts val="4639"/>
              </a:lnSpc>
            </a:pPr>
            <a:endParaRPr lang="en-US" sz="2899" dirty="0">
              <a:solidFill>
                <a:srgbClr val="2E2E2E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71269" y="3466398"/>
            <a:ext cx="2878546" cy="4863421"/>
            <a:chOff x="0" y="0"/>
            <a:chExt cx="758135" cy="12809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317614" y="1962812"/>
            <a:ext cx="13652771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SYSTEM DEVELOPMENT APPROACH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061944" y="3466398"/>
            <a:ext cx="2878546" cy="4863421"/>
            <a:chOff x="0" y="0"/>
            <a:chExt cx="758135" cy="12809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50065" y="3466398"/>
            <a:ext cx="2878546" cy="4863421"/>
            <a:chOff x="0" y="0"/>
            <a:chExt cx="758135" cy="128090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638186" y="3466398"/>
            <a:ext cx="2878546" cy="4863421"/>
            <a:chOff x="0" y="0"/>
            <a:chExt cx="758135" cy="128090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58135" cy="1280901"/>
            </a:xfrm>
            <a:custGeom>
              <a:avLst/>
              <a:gdLst/>
              <a:ahLst/>
              <a:cxnLst/>
              <a:rect l="l" t="t" r="r" b="b"/>
              <a:pathLst>
                <a:path w="758135" h="1280901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26D83748-BD24-347A-494A-C0F3A6C54BAD}"/>
              </a:ext>
            </a:extLst>
          </p:cNvPr>
          <p:cNvSpPr txBox="1"/>
          <p:nvPr/>
        </p:nvSpPr>
        <p:spPr>
          <a:xfrm>
            <a:off x="2809245" y="3643769"/>
            <a:ext cx="3017438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200" spc="76" dirty="0">
                <a:solidFill>
                  <a:srgbClr val="000000"/>
                </a:solidFill>
                <a:latin typeface="Open Sauce Bold"/>
              </a:rPr>
              <a:t>DATA COLLECTION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9608B955-91EF-7E07-2342-A62B1EAD33FB}"/>
              </a:ext>
            </a:extLst>
          </p:cNvPr>
          <p:cNvSpPr txBox="1"/>
          <p:nvPr/>
        </p:nvSpPr>
        <p:spPr>
          <a:xfrm>
            <a:off x="3001476" y="4408823"/>
            <a:ext cx="2449249" cy="318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00" dirty="0">
                <a:solidFill>
                  <a:schemeClr val="bg1"/>
                </a:solidFill>
                <a:latin typeface="Open Sauce Light"/>
              </a:rPr>
              <a:t>We gather a diverse range of intents, user queries, and responses related to healthcare appointments, ensuring a comprehensive understanding of user </a:t>
            </a:r>
            <a:r>
              <a:rPr lang="en-US" sz="2000" dirty="0" smtClean="0">
                <a:solidFill>
                  <a:schemeClr val="bg1"/>
                </a:solidFill>
                <a:latin typeface="Open Sauce Light"/>
              </a:rPr>
              <a:t>needs.</a:t>
            </a:r>
            <a:r>
              <a:rPr lang="en-US" sz="2000" dirty="0" smtClean="0">
                <a:solidFill>
                  <a:srgbClr val="000000"/>
                </a:solidFill>
                <a:latin typeface="Open Sauce Light"/>
              </a:rPr>
              <a:t>.</a:t>
            </a:r>
            <a:endParaRPr lang="en-US" sz="20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63DC4C-59CF-803A-434E-320F0F50127F}"/>
              </a:ext>
            </a:extLst>
          </p:cNvPr>
          <p:cNvSpPr txBox="1"/>
          <p:nvPr/>
        </p:nvSpPr>
        <p:spPr>
          <a:xfrm>
            <a:off x="6099921" y="3605714"/>
            <a:ext cx="2878546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200" spc="76" dirty="0">
                <a:solidFill>
                  <a:srgbClr val="000000"/>
                </a:solidFill>
                <a:latin typeface="Open Sauce Bold"/>
              </a:rPr>
              <a:t>PREPROCESSING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C3EC5A04-546C-F89E-4994-4DC32784CFEA}"/>
              </a:ext>
            </a:extLst>
          </p:cNvPr>
          <p:cNvSpPr txBox="1"/>
          <p:nvPr/>
        </p:nvSpPr>
        <p:spPr>
          <a:xfrm>
            <a:off x="6306429" y="4545387"/>
            <a:ext cx="2449249" cy="286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00" dirty="0">
                <a:solidFill>
                  <a:schemeClr val="bg1"/>
                </a:solidFill>
                <a:latin typeface="Open Sauce Light"/>
              </a:rPr>
              <a:t>Through techniques like tokenization, sequence padding, and one-hot encoding, we refine the data, preparing it for model training with precision and clarity.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F06D1E-30AD-65B6-5412-F5232831392A}"/>
              </a:ext>
            </a:extLst>
          </p:cNvPr>
          <p:cNvSpPr txBox="1"/>
          <p:nvPr/>
        </p:nvSpPr>
        <p:spPr>
          <a:xfrm>
            <a:off x="9486684" y="3605714"/>
            <a:ext cx="2878546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2200" spc="73" dirty="0">
                <a:solidFill>
                  <a:srgbClr val="000000"/>
                </a:solidFill>
                <a:latin typeface="Open Sauce Bold"/>
              </a:rPr>
              <a:t>MODEL ARCHITECTURE</a:t>
            </a:r>
          </a:p>
          <a:p>
            <a:pPr algn="just">
              <a:lnSpc>
                <a:spcPts val="2530"/>
              </a:lnSpc>
            </a:pPr>
            <a:r>
              <a:rPr lang="en-US" sz="2200" spc="73" dirty="0">
                <a:solidFill>
                  <a:srgbClr val="000000"/>
                </a:solidFill>
                <a:latin typeface="Open Sauce Bold"/>
              </a:rPr>
              <a:t>DESIGN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5EE7B0F0-175C-25C5-C260-4926EF0416E9}"/>
              </a:ext>
            </a:extLst>
          </p:cNvPr>
          <p:cNvSpPr txBox="1"/>
          <p:nvPr/>
        </p:nvSpPr>
        <p:spPr>
          <a:xfrm>
            <a:off x="9564713" y="4877436"/>
            <a:ext cx="2449249" cy="254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00" dirty="0">
                <a:solidFill>
                  <a:schemeClr val="bg1"/>
                </a:solidFill>
                <a:latin typeface="Open Sauce Light"/>
              </a:rPr>
              <a:t>Our architecture elegantly combines Embedding, LSTM, and Dense layers, crafting a framework that excels in performance and efficiency.</a:t>
            </a: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409CF2AD-E457-00D2-3DE9-B4C17DBC3061}"/>
              </a:ext>
            </a:extLst>
          </p:cNvPr>
          <p:cNvSpPr txBox="1"/>
          <p:nvPr/>
        </p:nvSpPr>
        <p:spPr>
          <a:xfrm>
            <a:off x="13304307" y="3671239"/>
            <a:ext cx="27364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200" spc="76" dirty="0">
                <a:solidFill>
                  <a:srgbClr val="000000"/>
                </a:solidFill>
                <a:latin typeface="Open Sauce Bold"/>
              </a:rPr>
              <a:t>TRAINING</a:t>
            </a:r>
          </a:p>
        </p:txBody>
      </p:sp>
      <p:sp>
        <p:nvSpPr>
          <p:cNvPr id="48" name="TextBox 24">
            <a:extLst>
              <a:ext uri="{FF2B5EF4-FFF2-40B4-BE49-F238E27FC236}">
                <a16:creationId xmlns:a16="http://schemas.microsoft.com/office/drawing/2014/main" id="{C7F2F905-0A2C-44A3-B716-2B489F5C12CC}"/>
              </a:ext>
            </a:extLst>
          </p:cNvPr>
          <p:cNvSpPr txBox="1"/>
          <p:nvPr/>
        </p:nvSpPr>
        <p:spPr>
          <a:xfrm>
            <a:off x="12893365" y="4420496"/>
            <a:ext cx="2449249" cy="350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9"/>
              </a:lnSpc>
            </a:pPr>
            <a:r>
              <a:rPr lang="en-US" sz="2000" dirty="0">
                <a:solidFill>
                  <a:schemeClr val="bg1"/>
                </a:solidFill>
                <a:latin typeface="Open Sauce Light"/>
              </a:rPr>
              <a:t>With our model primed and ready, we embark on the training journey, fine-tuning its parameters to perfection, ensuring it emerges as a robust solution for healthcare appointment management.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19909" y="3191341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3647519" y="4076700"/>
            <a:ext cx="11445408" cy="0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344008" y="3203208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89361" y="3203208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502506" y="3193961"/>
            <a:ext cx="1875852" cy="18758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28375" y="1690496"/>
            <a:ext cx="9843013" cy="84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 dirty="0">
                <a:solidFill>
                  <a:srgbClr val="048AFF"/>
                </a:solidFill>
                <a:latin typeface="Now Bold"/>
              </a:rPr>
              <a:t>ALGORITHM &amp; DEVELOPMENT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10664" y="5096241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dirty="0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34763" y="5096241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dirty="0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80116" y="5032772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dirty="0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893261" y="5045148"/>
            <a:ext cx="1094341" cy="7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 dirty="0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  <p:sp>
        <p:nvSpPr>
          <p:cNvPr id="29" name="Freeform 29"/>
          <p:cNvSpPr/>
          <p:nvPr/>
        </p:nvSpPr>
        <p:spPr>
          <a:xfrm>
            <a:off x="-3829643" y="6244472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989906" y="-5722705"/>
            <a:ext cx="11445409" cy="11445409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C5B96D00-8EAD-D0CA-679C-B5578FF27CB9}"/>
              </a:ext>
            </a:extLst>
          </p:cNvPr>
          <p:cNvSpPr txBox="1"/>
          <p:nvPr/>
        </p:nvSpPr>
        <p:spPr>
          <a:xfrm>
            <a:off x="1305217" y="5869299"/>
            <a:ext cx="4180754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200" b="1" u="sng" dirty="0">
                <a:solidFill>
                  <a:schemeClr val="bg1"/>
                </a:solidFill>
                <a:latin typeface="Open Sauce Bold"/>
              </a:rPr>
              <a:t>Advanced NLP Techniques</a:t>
            </a: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39D77A71-ADDA-E0BF-2B27-7AD65F2F17A0}"/>
              </a:ext>
            </a:extLst>
          </p:cNvPr>
          <p:cNvSpPr txBox="1"/>
          <p:nvPr/>
        </p:nvSpPr>
        <p:spPr>
          <a:xfrm>
            <a:off x="5543578" y="5883223"/>
            <a:ext cx="4701621" cy="444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200" u="sng" dirty="0">
                <a:solidFill>
                  <a:schemeClr val="bg1"/>
                </a:solidFill>
                <a:latin typeface="Open Sauce Bold"/>
              </a:rPr>
              <a:t>Optimized Training Approach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3BB4DECC-DAD0-41F7-FD54-CA27919B840D}"/>
              </a:ext>
            </a:extLst>
          </p:cNvPr>
          <p:cNvSpPr txBox="1"/>
          <p:nvPr/>
        </p:nvSpPr>
        <p:spPr>
          <a:xfrm>
            <a:off x="9760704" y="5906911"/>
            <a:ext cx="3981218" cy="429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200" b="1" u="sng" dirty="0">
                <a:solidFill>
                  <a:schemeClr val="bg1"/>
                </a:solidFill>
                <a:latin typeface="Open Sauce Bold"/>
              </a:rPr>
              <a:t>Empowering User Interaction</a:t>
            </a: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114E6D9D-F67D-CCFB-59B1-6235F027B21C}"/>
              </a:ext>
            </a:extLst>
          </p:cNvPr>
          <p:cNvSpPr txBox="1"/>
          <p:nvPr/>
        </p:nvSpPr>
        <p:spPr>
          <a:xfrm>
            <a:off x="14000711" y="5952552"/>
            <a:ext cx="3830090" cy="429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200" b="1" u="sng" dirty="0">
                <a:solidFill>
                  <a:schemeClr val="bg1"/>
                </a:solidFill>
                <a:latin typeface="Open Sauce Bold"/>
              </a:rPr>
              <a:t>Performance Optimization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B69787F-0EFF-B45F-1129-80F203D14D90}"/>
              </a:ext>
            </a:extLst>
          </p:cNvPr>
          <p:cNvSpPr txBox="1"/>
          <p:nvPr/>
        </p:nvSpPr>
        <p:spPr>
          <a:xfrm>
            <a:off x="1108768" y="6671824"/>
            <a:ext cx="3844232" cy="219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chemeClr val="bg1"/>
                </a:solidFill>
                <a:latin typeface="Agrandir Narrow"/>
              </a:rPr>
              <a:t>Leveraging cutting-edge methods such as </a:t>
            </a:r>
            <a:r>
              <a:rPr lang="en-US" sz="2099" dirty="0">
                <a:solidFill>
                  <a:schemeClr val="bg1"/>
                </a:solidFill>
                <a:latin typeface="Agrandir Narrow Bold"/>
              </a:rPr>
              <a:t>Tokenization, sequence padding</a:t>
            </a:r>
            <a:r>
              <a:rPr lang="en-US" sz="2099" dirty="0">
                <a:solidFill>
                  <a:schemeClr val="bg1"/>
                </a:solidFill>
                <a:latin typeface="Agrandir Narrow"/>
              </a:rPr>
              <a:t>, and</a:t>
            </a:r>
            <a:r>
              <a:rPr lang="en-US" sz="2099" dirty="0">
                <a:solidFill>
                  <a:schemeClr val="bg1"/>
                </a:solidFill>
                <a:latin typeface="Agrandir Narrow Bold"/>
              </a:rPr>
              <a:t> LSTM</a:t>
            </a:r>
            <a:r>
              <a:rPr lang="en-US" sz="2099" dirty="0">
                <a:solidFill>
                  <a:schemeClr val="bg1"/>
                </a:solidFill>
                <a:latin typeface="Agrandir Narrow"/>
              </a:rPr>
              <a:t>-based classification to enhance the chatbot's comprehension of user queries.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36AEBC91-D1B6-B787-DCA1-D89F43AA78F9}"/>
              </a:ext>
            </a:extLst>
          </p:cNvPr>
          <p:cNvSpPr txBox="1"/>
          <p:nvPr/>
        </p:nvSpPr>
        <p:spPr>
          <a:xfrm>
            <a:off x="5485971" y="6711438"/>
            <a:ext cx="3844233" cy="2199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chemeClr val="bg1"/>
                </a:solidFill>
                <a:latin typeface="Agrandir Narrow"/>
              </a:rPr>
              <a:t> Employing the </a:t>
            </a:r>
            <a:r>
              <a:rPr lang="en-US" sz="2099" dirty="0">
                <a:solidFill>
                  <a:schemeClr val="bg1"/>
                </a:solidFill>
                <a:latin typeface="Agrandir Narrow Bold"/>
              </a:rPr>
              <a:t>Adam</a:t>
            </a:r>
            <a:r>
              <a:rPr lang="en-US" sz="2099" dirty="0">
                <a:solidFill>
                  <a:schemeClr val="bg1"/>
                </a:solidFill>
                <a:latin typeface="Agrandir Narrow"/>
              </a:rPr>
              <a:t> optimizer and </a:t>
            </a:r>
            <a:r>
              <a:rPr lang="en-US" sz="2099" dirty="0">
                <a:solidFill>
                  <a:schemeClr val="bg1"/>
                </a:solidFill>
                <a:latin typeface="Agrandir Narrow Bold"/>
              </a:rPr>
              <a:t>categorical cross-entropy </a:t>
            </a:r>
            <a:r>
              <a:rPr lang="en-US" sz="2099" dirty="0">
                <a:solidFill>
                  <a:schemeClr val="bg1"/>
                </a:solidFill>
                <a:latin typeface="Agrandir Narrow"/>
              </a:rPr>
              <a:t>loss function to</a:t>
            </a:r>
            <a:r>
              <a:rPr lang="en-US" sz="2099" dirty="0">
                <a:solidFill>
                  <a:schemeClr val="bg1"/>
                </a:solidFill>
                <a:latin typeface="Agrandir Narrow Bold"/>
              </a:rPr>
              <a:t> fine-tune</a:t>
            </a:r>
            <a:r>
              <a:rPr lang="en-US" sz="2099" dirty="0">
                <a:solidFill>
                  <a:schemeClr val="bg1"/>
                </a:solidFill>
                <a:latin typeface="Agrandir Narrow"/>
              </a:rPr>
              <a:t> the model's parameters and maximize classification performance.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7B2DC482-16D7-1A33-0586-6806D197C305}"/>
              </a:ext>
            </a:extLst>
          </p:cNvPr>
          <p:cNvSpPr txBox="1"/>
          <p:nvPr/>
        </p:nvSpPr>
        <p:spPr>
          <a:xfrm>
            <a:off x="9863175" y="6737942"/>
            <a:ext cx="3589472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chemeClr val="bg1"/>
                </a:solidFill>
                <a:latin typeface="Agrandir Narrow"/>
              </a:rPr>
              <a:t>Equipping the chatbot with sophisticated NLP capabilities enables seamless interaction with users, </a:t>
            </a:r>
            <a:r>
              <a:rPr lang="en-US" sz="2099" dirty="0">
                <a:solidFill>
                  <a:schemeClr val="bg1"/>
                </a:solidFill>
                <a:latin typeface="Agrandir Narrow Bold"/>
              </a:rPr>
              <a:t>ensuring accurate understanding and appropriate responses</a:t>
            </a:r>
            <a:r>
              <a:rPr lang="en-US" sz="2099" dirty="0" smtClean="0">
                <a:solidFill>
                  <a:schemeClr val="bg1"/>
                </a:solidFill>
                <a:latin typeface="Agrandir Narrow Bold"/>
              </a:rPr>
              <a:t>.</a:t>
            </a:r>
            <a:r>
              <a:rPr lang="en-US" sz="2099" dirty="0" smtClean="0">
                <a:solidFill>
                  <a:srgbClr val="000000"/>
                </a:solidFill>
                <a:latin typeface="Agrandir Narrow Bold"/>
              </a:rPr>
              <a:t>.</a:t>
            </a:r>
            <a:endParaRPr lang="en-US" sz="2099" dirty="0">
              <a:solidFill>
                <a:srgbClr val="000000"/>
              </a:solidFill>
              <a:latin typeface="Agrandir Narrow Bold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A9276A4C-DD88-DB8A-B440-A65CB53E0863}"/>
              </a:ext>
            </a:extLst>
          </p:cNvPr>
          <p:cNvSpPr txBox="1"/>
          <p:nvPr/>
        </p:nvSpPr>
        <p:spPr>
          <a:xfrm>
            <a:off x="14000710" y="6671824"/>
            <a:ext cx="3281580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chemeClr val="bg1"/>
                </a:solidFill>
                <a:latin typeface="Agrandir Narrow"/>
              </a:rPr>
              <a:t>Through meticulous training and utilization of advanced techniques, the model achieves </a:t>
            </a:r>
            <a:r>
              <a:rPr lang="en-US" sz="2099" dirty="0">
                <a:solidFill>
                  <a:schemeClr val="bg1"/>
                </a:solidFill>
                <a:latin typeface="Agrandir Narrow Bold"/>
              </a:rPr>
              <a:t>heightened performance,</a:t>
            </a:r>
            <a:r>
              <a:rPr lang="en-US" sz="2099" dirty="0">
                <a:solidFill>
                  <a:schemeClr val="bg1"/>
                </a:solidFill>
                <a:latin typeface="Agrandir Narrow"/>
              </a:rPr>
              <a:t> elevating the chatbot's efficacy in real-world </a:t>
            </a:r>
            <a:r>
              <a:rPr lang="en-US" sz="2099" dirty="0" smtClean="0">
                <a:solidFill>
                  <a:schemeClr val="bg1"/>
                </a:solidFill>
                <a:latin typeface="Agrandir Narrow"/>
              </a:rPr>
              <a:t>scenarios</a:t>
            </a:r>
            <a:r>
              <a:rPr lang="en-US" sz="2099" dirty="0">
                <a:solidFill>
                  <a:schemeClr val="bg1"/>
                </a:solidFill>
                <a:latin typeface="Agrandir Narrow"/>
              </a:rPr>
              <a:t>.</a:t>
            </a:r>
            <a:endParaRPr lang="en-US" sz="2099" dirty="0">
              <a:solidFill>
                <a:schemeClr val="bg1"/>
              </a:solidFill>
              <a:latin typeface="Agrandir Na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41088" y="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2869941" y="-1899995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278877" y="1576929"/>
            <a:ext cx="5339762" cy="111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119"/>
              </a:lnSpc>
              <a:spcBef>
                <a:spcPct val="0"/>
              </a:spcBef>
            </a:pPr>
            <a:r>
              <a:rPr lang="en-US" sz="6560" dirty="0">
                <a:solidFill>
                  <a:schemeClr val="bg1"/>
                </a:solidFill>
                <a:latin typeface="Now Bold"/>
              </a:rPr>
              <a:t>RESULT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912B435B-2A6D-ED83-733C-DC8AD5988FE7}"/>
              </a:ext>
            </a:extLst>
          </p:cNvPr>
          <p:cNvSpPr txBox="1"/>
          <p:nvPr/>
        </p:nvSpPr>
        <p:spPr>
          <a:xfrm>
            <a:off x="36095" y="3460860"/>
            <a:ext cx="4628285" cy="336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1"/>
              </a:lnSpc>
            </a:pPr>
            <a:r>
              <a:rPr lang="en-US" sz="2599" dirty="0">
                <a:solidFill>
                  <a:schemeClr val="bg1"/>
                </a:solidFill>
                <a:latin typeface="Open Sauce Light"/>
              </a:rPr>
              <a:t>The chatbot model demonstrates high accuracy and effectiveness in categorizing user queries, leading to streamlined appointment processes and improved patient satisfaction.</a:t>
            </a:r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CFD7C729-B9B6-120F-9496-BCB433BE75B5}"/>
              </a:ext>
            </a:extLst>
          </p:cNvPr>
          <p:cNvSpPr/>
          <p:nvPr/>
        </p:nvSpPr>
        <p:spPr>
          <a:xfrm>
            <a:off x="7003626" y="800100"/>
            <a:ext cx="9395698" cy="3245695"/>
          </a:xfrm>
          <a:custGeom>
            <a:avLst/>
            <a:gdLst/>
            <a:ahLst/>
            <a:cxnLst/>
            <a:rect l="l" t="t" r="r" b="b"/>
            <a:pathLst>
              <a:path w="9395698" h="3245695">
                <a:moveTo>
                  <a:pt x="0" y="0"/>
                </a:moveTo>
                <a:lnTo>
                  <a:pt x="9395698" y="0"/>
                </a:lnTo>
                <a:lnTo>
                  <a:pt x="9395698" y="3245695"/>
                </a:lnTo>
                <a:lnTo>
                  <a:pt x="0" y="3245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49" t="-194306" r="-51791" b="-35996"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50255D57-F4E6-3D0F-7545-94AED2354627}"/>
              </a:ext>
            </a:extLst>
          </p:cNvPr>
          <p:cNvSpPr/>
          <p:nvPr/>
        </p:nvSpPr>
        <p:spPr>
          <a:xfrm>
            <a:off x="7024083" y="4358467"/>
            <a:ext cx="9354784" cy="5278978"/>
          </a:xfrm>
          <a:custGeom>
            <a:avLst/>
            <a:gdLst/>
            <a:ahLst/>
            <a:cxnLst/>
            <a:rect l="l" t="t" r="r" b="b"/>
            <a:pathLst>
              <a:path w="9354784" h="5278978">
                <a:moveTo>
                  <a:pt x="0" y="0"/>
                </a:moveTo>
                <a:lnTo>
                  <a:pt x="9354784" y="0"/>
                </a:lnTo>
                <a:lnTo>
                  <a:pt x="9354784" y="5278977"/>
                </a:lnTo>
                <a:lnTo>
                  <a:pt x="0" y="52789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10" t="-16057" r="-5150" b="-1117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31023" y="761919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2B312CB6-AD32-CA4D-1B55-76A670829808}"/>
              </a:ext>
            </a:extLst>
          </p:cNvPr>
          <p:cNvSpPr txBox="1"/>
          <p:nvPr/>
        </p:nvSpPr>
        <p:spPr>
          <a:xfrm>
            <a:off x="3702219" y="1638300"/>
            <a:ext cx="10883558" cy="99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CONCLUSION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DAF95F92-E515-CFEA-8901-6347A3ABE06B}"/>
              </a:ext>
            </a:extLst>
          </p:cNvPr>
          <p:cNvSpPr txBox="1"/>
          <p:nvPr/>
        </p:nvSpPr>
        <p:spPr>
          <a:xfrm>
            <a:off x="2888684" y="3483713"/>
            <a:ext cx="13777330" cy="18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</a:pPr>
            <a:r>
              <a:rPr lang="en-US" sz="3374" dirty="0">
                <a:solidFill>
                  <a:schemeClr val="bg1"/>
                </a:solidFill>
                <a:latin typeface="Open Sauce"/>
              </a:rPr>
              <a:t>The implementation of the healthcare chatbot offers a transformative solution, revolutionizing appointment management and assistance in healthcare delivery.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9233E386-D456-B3AF-E3D7-65483CDACC4F}"/>
              </a:ext>
            </a:extLst>
          </p:cNvPr>
          <p:cNvSpPr txBox="1"/>
          <p:nvPr/>
        </p:nvSpPr>
        <p:spPr>
          <a:xfrm>
            <a:off x="1833215" y="1722662"/>
            <a:ext cx="1096838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REFERENCES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35F5CFCB-51F9-038C-2BF4-45EDBAC13142}"/>
              </a:ext>
            </a:extLst>
          </p:cNvPr>
          <p:cNvSpPr txBox="1"/>
          <p:nvPr/>
        </p:nvSpPr>
        <p:spPr>
          <a:xfrm>
            <a:off x="5029200" y="3148394"/>
            <a:ext cx="7571620" cy="74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 dirty="0">
                <a:solidFill>
                  <a:schemeClr val="bg1"/>
                </a:solidFill>
                <a:latin typeface="Arimo"/>
                <a:hlinkClick r:id="rId3" tooltip="https://www.tensorflow.org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https://www.tensorflow.org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72C9C32F-2EF2-53AA-7341-8A9022FF0E4F}"/>
              </a:ext>
            </a:extLst>
          </p:cNvPr>
          <p:cNvSpPr txBox="1"/>
          <p:nvPr/>
        </p:nvSpPr>
        <p:spPr>
          <a:xfrm>
            <a:off x="5029200" y="4150611"/>
            <a:ext cx="4491589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 dirty="0">
                <a:solidFill>
                  <a:schemeClr val="bg1"/>
                </a:solidFill>
                <a:latin typeface="Arimo"/>
                <a:hlinkClick r:id="rId4" tooltip="https://www.ibm.com/topics/neural-networks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https://keras.io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918281D6-9362-DBE2-42D2-0AD73F16A7B9}"/>
              </a:ext>
            </a:extLst>
          </p:cNvPr>
          <p:cNvSpPr txBox="1"/>
          <p:nvPr/>
        </p:nvSpPr>
        <p:spPr>
          <a:xfrm>
            <a:off x="5029200" y="5180555"/>
            <a:ext cx="11395025" cy="74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 dirty="0">
                <a:solidFill>
                  <a:schemeClr val="bg1"/>
                </a:solidFill>
                <a:latin typeface="Arimo"/>
                <a:hlinkClick r:id="rId4" tooltip="https://www.ibm.com/topics/neural-networks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https://www.ibm.com/topics/neural-networks</a:t>
            </a: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B6579380-3ADF-1EC8-610D-753B02C73329}"/>
              </a:ext>
            </a:extLst>
          </p:cNvPr>
          <p:cNvSpPr txBox="1"/>
          <p:nvPr/>
        </p:nvSpPr>
        <p:spPr>
          <a:xfrm>
            <a:off x="5029200" y="6384207"/>
            <a:ext cx="10632541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 dirty="0">
                <a:solidFill>
                  <a:schemeClr val="bg1"/>
                </a:solidFill>
                <a:latin typeface="Arimo"/>
                <a:hlinkClick r:id="rId5" tooltip="https://www.ibm.com/blog/chatbot-examples-a-beginners-guide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https://www.ibm.com/blog/chatbot-examples-a-beginners-guide/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401</Words>
  <Application>Microsoft Office PowerPoint</Application>
  <PresentationFormat>Custom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Now Bold</vt:lpstr>
      <vt:lpstr>Calibri</vt:lpstr>
      <vt:lpstr>Arimo</vt:lpstr>
      <vt:lpstr>Agrandir Narrow</vt:lpstr>
      <vt:lpstr>Open Sauce Bold</vt:lpstr>
      <vt:lpstr>Open Sauce</vt:lpstr>
      <vt:lpstr>Agrandir Narrow Bold</vt:lpstr>
      <vt:lpstr>DM Sans Italics</vt:lpstr>
      <vt:lpstr>Open Sauce Light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Students</cp:lastModifiedBy>
  <cp:revision>7</cp:revision>
  <dcterms:created xsi:type="dcterms:W3CDTF">2006-08-16T00:00:00Z</dcterms:created>
  <dcterms:modified xsi:type="dcterms:W3CDTF">2024-04-05T06:18:43Z</dcterms:modified>
  <dc:identifier>DAGBfBsrxgI</dc:identifier>
</cp:coreProperties>
</file>